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461BA5-0180-9ADA-D67F-922BD796D9D1}"/>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250AFA8-20B4-43E3-99B0-8BBD6F5B25C4}"/>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latin typeface="Arial" panose="020B0604020202020204" pitchFamily="34" charset="0"/>
                <a:cs typeface="Arial" panose="020B0604020202020204" pitchFamily="34" charset="0"/>
              </a:rPr>
              <a:t>12/3/2023 pm</a:t>
            </a:r>
          </a:p>
        </p:txBody>
      </p:sp>
      <p:sp>
        <p:nvSpPr>
          <p:cNvPr id="4" name="Footer Placeholder 3">
            <a:extLst>
              <a:ext uri="{FF2B5EF4-FFF2-40B4-BE49-F238E27FC236}">
                <a16:creationId xmlns:a16="http://schemas.microsoft.com/office/drawing/2014/main" id="{9C46C3D2-79CC-E617-41AA-0AF541B90BA8}"/>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D673B5B8-3C07-1789-B80E-D316C0167CF0}"/>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4AEF5767-A7FD-4940-B0C6-6673C2BAC6B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356094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12/3/2023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1C6014B8-5D8A-414C-B97F-ABB222EAE3CB}" type="slidenum">
              <a:rPr lang="en-US" smtClean="0"/>
              <a:t>‹#›</a:t>
            </a:fld>
            <a:endParaRPr lang="en-US"/>
          </a:p>
        </p:txBody>
      </p:sp>
    </p:spTree>
    <p:extLst>
      <p:ext uri="{BB962C8B-B14F-4D97-AF65-F5344CB8AC3E}">
        <p14:creationId xmlns:p14="http://schemas.microsoft.com/office/powerpoint/2010/main" val="272052704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CAE82D-8637-44D8-ADD6-4D8ED41D3F12}"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2119592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CAE82D-8637-44D8-ADD6-4D8ED41D3F12}"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1608274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CAE82D-8637-44D8-ADD6-4D8ED41D3F12}"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251172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CAE82D-8637-44D8-ADD6-4D8ED41D3F12}"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8543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CAE82D-8637-44D8-ADD6-4D8ED41D3F12}"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4229804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CAE82D-8637-44D8-ADD6-4D8ED41D3F12}"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3196981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CAE82D-8637-44D8-ADD6-4D8ED41D3F12}" type="datetimeFigureOut">
              <a:rPr lang="en-US" smtClean="0"/>
              <a:t>12/2/2023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29132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CAE82D-8637-44D8-ADD6-4D8ED41D3F12}" type="datetimeFigureOut">
              <a:rPr lang="en-US" smtClean="0"/>
              <a:t>12/2/2023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2558730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AE82D-8637-44D8-ADD6-4D8ED41D3F12}" type="datetimeFigureOut">
              <a:rPr lang="en-US" smtClean="0"/>
              <a:t>12/2/2023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1371504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AE82D-8637-44D8-ADD6-4D8ED41D3F12}"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3720942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CAE82D-8637-44D8-ADD6-4D8ED41D3F12}"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625A1-334B-4668-9727-D8D5B3ED2A0B}" type="slidenum">
              <a:rPr lang="en-US" smtClean="0"/>
              <a:t>‹#›</a:t>
            </a:fld>
            <a:endParaRPr lang="en-US"/>
          </a:p>
        </p:txBody>
      </p:sp>
    </p:spTree>
    <p:extLst>
      <p:ext uri="{BB962C8B-B14F-4D97-AF65-F5344CB8AC3E}">
        <p14:creationId xmlns:p14="http://schemas.microsoft.com/office/powerpoint/2010/main" val="1762508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AE82D-8637-44D8-ADD6-4D8ED41D3F12}" type="datetimeFigureOut">
              <a:rPr lang="en-US" smtClean="0"/>
              <a:t>12/2/2023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625A1-334B-4668-9727-D8D5B3ED2A0B}" type="slidenum">
              <a:rPr lang="en-US" smtClean="0"/>
              <a:t>‹#›</a:t>
            </a:fld>
            <a:endParaRPr lang="en-US"/>
          </a:p>
        </p:txBody>
      </p:sp>
    </p:spTree>
    <p:extLst>
      <p:ext uri="{BB962C8B-B14F-4D97-AF65-F5344CB8AC3E}">
        <p14:creationId xmlns:p14="http://schemas.microsoft.com/office/powerpoint/2010/main" val="1163664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813843" y="865328"/>
            <a:ext cx="7516084" cy="2944457"/>
          </a:xfrm>
        </p:spPr>
        <p:txBody>
          <a:bodyPr anchor="b">
            <a:normAutofit/>
          </a:bodyPr>
          <a:lstStyle/>
          <a:p>
            <a:r>
              <a:rPr lang="en-US" sz="96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1040548" y="4200283"/>
            <a:ext cx="7062673" cy="723670"/>
          </a:xfrm>
        </p:spPr>
        <p:txBody>
          <a:bodyPr anchor="ctr">
            <a:normAutofit/>
          </a:bodyPr>
          <a:lstStyle/>
          <a:p>
            <a:r>
              <a:rPr lang="en-US" sz="2800" b="1" dirty="0">
                <a:solidFill>
                  <a:srgbClr val="FF0000"/>
                </a:solidFill>
              </a:rPr>
              <a:t>Hebrews 7:25</a:t>
            </a: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96511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b="1" dirty="0"/>
              <a:t>WHERE DOES HE LIVE?</a:t>
            </a:r>
          </a:p>
          <a:p>
            <a:pPr algn="l"/>
            <a:r>
              <a:rPr lang="en-US" b="1" dirty="0">
                <a:latin typeface="system-ui"/>
              </a:rPr>
              <a:t>He lives with the Father, &amp; plans to bring us there to be with Him!</a:t>
            </a:r>
          </a:p>
          <a:p>
            <a:r>
              <a:rPr lang="en-US" b="0" i="1" dirty="0">
                <a:solidFill>
                  <a:srgbClr val="000000"/>
                </a:solidFill>
                <a:effectLst/>
                <a:latin typeface="system-ui"/>
              </a:rPr>
              <a:t>“Sanctify them in the truth; Your word is truth.</a:t>
            </a:r>
            <a:r>
              <a:rPr lang="en-US" b="1" i="1" baseline="30000" dirty="0">
                <a:solidFill>
                  <a:srgbClr val="000000"/>
                </a:solidFill>
                <a:effectLst/>
                <a:latin typeface="system-ui"/>
              </a:rPr>
              <a:t> </a:t>
            </a:r>
            <a:r>
              <a:rPr lang="en-US" b="0" i="1" dirty="0">
                <a:solidFill>
                  <a:srgbClr val="000000"/>
                </a:solidFill>
                <a:effectLst/>
                <a:latin typeface="system-ui"/>
              </a:rPr>
              <a:t>As You sent Me into the world, I also have sent them into the world.</a:t>
            </a:r>
            <a:r>
              <a:rPr lang="en-US" b="1" i="1" baseline="30000" dirty="0">
                <a:solidFill>
                  <a:srgbClr val="000000"/>
                </a:solidFill>
                <a:effectLst/>
                <a:latin typeface="system-ui"/>
              </a:rPr>
              <a:t> </a:t>
            </a:r>
            <a:r>
              <a:rPr lang="en-US" b="0" i="1" dirty="0">
                <a:solidFill>
                  <a:srgbClr val="000000"/>
                </a:solidFill>
                <a:effectLst/>
                <a:latin typeface="system-ui"/>
              </a:rPr>
              <a:t>For their sakes I sanctify Myself, that they themselves also may be sanctified in truth. I do not ask on behalf of these alone, but for those also who believe in Me through their word; that they may all be one; even as You, Father, are in Me and I in You, that they also may be in Us, so that the world may believe that You sent Me. The glory which You have given Me I have given to them, that they may be one, just as We are one; I in them and You in Me, that they may be perfected in unity, so that the world may know that You sent Me, and loved them, even as You have loved Me. Father, I desire that they also, whom You have given Me, be with Me where I am, so that they may see My glory which You have given Me, for You loved Me before the foundation of the world.” </a:t>
            </a:r>
            <a:r>
              <a:rPr lang="en-US" b="1" i="0" dirty="0">
                <a:solidFill>
                  <a:srgbClr val="FF0000"/>
                </a:solidFill>
                <a:effectLst/>
                <a:latin typeface="system-ui"/>
              </a:rPr>
              <a:t>(John 17:17-24)</a:t>
            </a: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1198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sz="2600" b="1" dirty="0"/>
              <a:t>WHERE ELSE DOES HE LIVE?</a:t>
            </a:r>
          </a:p>
          <a:p>
            <a:pPr algn="l"/>
            <a:r>
              <a:rPr lang="en-US" sz="2800" b="1" dirty="0">
                <a:latin typeface="system-ui"/>
              </a:rPr>
              <a:t>He lives everywhere</a:t>
            </a:r>
          </a:p>
          <a:p>
            <a:r>
              <a:rPr lang="en-US" sz="2600" b="0" i="1" dirty="0">
                <a:solidFill>
                  <a:srgbClr val="000000"/>
                </a:solidFill>
                <a:effectLst/>
                <a:latin typeface="system-ui"/>
              </a:rPr>
              <a:t>“‘Am I a God who is near,’ declares the </a:t>
            </a:r>
            <a:r>
              <a:rPr lang="en-US" sz="2600" b="0" i="1" cap="small" dirty="0">
                <a:solidFill>
                  <a:srgbClr val="000000"/>
                </a:solidFill>
                <a:effectLst/>
                <a:latin typeface="system-ui"/>
              </a:rPr>
              <a:t>Lord</a:t>
            </a:r>
            <a:r>
              <a:rPr lang="en-US" sz="2600" b="0" i="1" dirty="0">
                <a:solidFill>
                  <a:srgbClr val="000000"/>
                </a:solidFill>
                <a:effectLst/>
                <a:latin typeface="system-ui"/>
              </a:rPr>
              <a:t>, ‘And not a God far off? Can a man hide himself in hiding places so I do not see him?’ declares the </a:t>
            </a:r>
            <a:r>
              <a:rPr lang="en-US" sz="2600" b="0" i="1" cap="small" dirty="0">
                <a:solidFill>
                  <a:srgbClr val="000000"/>
                </a:solidFill>
                <a:effectLst/>
                <a:latin typeface="system-ui"/>
              </a:rPr>
              <a:t>Lord</a:t>
            </a:r>
            <a:r>
              <a:rPr lang="en-US" sz="2600" b="0" i="1" dirty="0">
                <a:solidFill>
                  <a:srgbClr val="000000"/>
                </a:solidFill>
                <a:effectLst/>
                <a:latin typeface="system-ui"/>
              </a:rPr>
              <a:t>. ‘Do I not fill the heavens and the earth?’ declares the </a:t>
            </a:r>
            <a:r>
              <a:rPr lang="en-US" sz="2600" b="0" i="1" cap="small" dirty="0">
                <a:solidFill>
                  <a:srgbClr val="000000"/>
                </a:solidFill>
                <a:effectLst/>
                <a:latin typeface="system-ui"/>
              </a:rPr>
              <a:t>Lord</a:t>
            </a:r>
            <a:r>
              <a:rPr lang="en-US" sz="2600" b="0" i="1" dirty="0">
                <a:solidFill>
                  <a:srgbClr val="000000"/>
                </a:solidFill>
                <a:effectLst/>
                <a:latin typeface="system-ui"/>
              </a:rPr>
              <a:t>.” </a:t>
            </a:r>
            <a:r>
              <a:rPr lang="en-US" sz="2600" b="1" i="0" dirty="0">
                <a:solidFill>
                  <a:srgbClr val="FF0000"/>
                </a:solidFill>
                <a:effectLst/>
                <a:latin typeface="system-ui"/>
              </a:rPr>
              <a:t>(Jeremiah 23:23-24)</a:t>
            </a:r>
            <a:r>
              <a:rPr lang="en-US" b="1" i="0" dirty="0">
                <a:solidFill>
                  <a:srgbClr val="FF0000"/>
                </a:solidFill>
                <a:effectLst/>
                <a:latin typeface="system-ui"/>
              </a:rPr>
              <a:t> </a:t>
            </a:r>
          </a:p>
          <a:p>
            <a:endParaRPr lang="en-US" b="0" i="0" dirty="0">
              <a:solidFill>
                <a:srgbClr val="000000"/>
              </a:solidFill>
              <a:effectLst/>
              <a:latin typeface="system-ui"/>
            </a:endParaRPr>
          </a:p>
          <a:p>
            <a:pPr algn="l"/>
            <a:r>
              <a:rPr lang="en-US" sz="2800" b="1" dirty="0">
                <a:latin typeface="system-ui"/>
              </a:rPr>
              <a:t>He lives w</a:t>
            </a:r>
            <a:r>
              <a:rPr lang="en-US" sz="2800" b="1" dirty="0">
                <a:solidFill>
                  <a:srgbClr val="000000"/>
                </a:solidFill>
                <a:latin typeface="system-ui"/>
              </a:rPr>
              <a:t>ith the contrite and lowly of spirit</a:t>
            </a:r>
          </a:p>
          <a:p>
            <a:r>
              <a:rPr lang="en-US" sz="2600" b="0" i="1" dirty="0">
                <a:solidFill>
                  <a:srgbClr val="000000"/>
                </a:solidFill>
                <a:effectLst/>
                <a:latin typeface="system-ui"/>
              </a:rPr>
              <a:t>“For thus says the high and exalted One Who lives forever, whose name is Holy, ‘I dwell on a high and holy place, and also with the contrite and lowly of spirit in order to revive the spirit of the lowly and to revive the heart of the contrite.’” </a:t>
            </a:r>
            <a:r>
              <a:rPr lang="en-US" sz="2600" b="1" i="0" dirty="0">
                <a:solidFill>
                  <a:srgbClr val="FF0000"/>
                </a:solidFill>
                <a:effectLst/>
                <a:latin typeface="system-ui"/>
              </a:rPr>
              <a:t>(Isaiah 57:15)</a:t>
            </a:r>
          </a:p>
          <a:p>
            <a:endParaRPr lang="en-US" b="0" i="0" dirty="0">
              <a:solidFill>
                <a:srgbClr val="000000"/>
              </a:solidFill>
              <a:effectLst/>
              <a:latin typeface="system-ui"/>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8890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80"/>
          </a:xfrm>
        </p:spPr>
        <p:txBody>
          <a:bodyPr anchor="t">
            <a:normAutofit fontScale="92500" lnSpcReduction="20000"/>
          </a:bodyPr>
          <a:lstStyle/>
          <a:p>
            <a:r>
              <a:rPr lang="en-US" sz="2600" b="1" dirty="0"/>
              <a:t>WHERE ELSE DOES HE LIVE?</a:t>
            </a:r>
          </a:p>
          <a:p>
            <a:pPr algn="l"/>
            <a:r>
              <a:rPr lang="en-US" sz="2900" b="1" dirty="0">
                <a:latin typeface="system-ui"/>
              </a:rPr>
              <a:t>He lives w</a:t>
            </a:r>
            <a:r>
              <a:rPr lang="en-US" sz="2900" b="1" dirty="0">
                <a:solidFill>
                  <a:srgbClr val="000000"/>
                </a:solidFill>
                <a:latin typeface="system-ui"/>
              </a:rPr>
              <a:t>ith His disciples</a:t>
            </a:r>
          </a:p>
          <a:p>
            <a:r>
              <a:rPr lang="en-US" sz="2900" i="1" dirty="0">
                <a:solidFill>
                  <a:srgbClr val="000000"/>
                </a:solidFill>
                <a:effectLst/>
                <a:latin typeface="system-ui"/>
              </a:rPr>
              <a:t>“Jesus answered and said to him, ‘If anyone loves Me, he will keep My word; and My Father will love him, and We will come to him and make Our abode with him. He who does not love Me does not keep My words; and the word which you hear is not Mine, but the Father’s who sent Me.’” </a:t>
            </a:r>
            <a:br>
              <a:rPr lang="en-US" sz="2900" i="1" dirty="0">
                <a:solidFill>
                  <a:srgbClr val="000000"/>
                </a:solidFill>
                <a:effectLst/>
                <a:latin typeface="system-ui"/>
              </a:rPr>
            </a:br>
            <a:r>
              <a:rPr lang="en-US" sz="2900" b="1" i="0" dirty="0">
                <a:solidFill>
                  <a:srgbClr val="FF0000"/>
                </a:solidFill>
                <a:effectLst/>
                <a:latin typeface="system-ui"/>
              </a:rPr>
              <a:t>(John 14:23-24)</a:t>
            </a:r>
          </a:p>
          <a:p>
            <a:r>
              <a:rPr lang="en-US" sz="2900" i="1" dirty="0">
                <a:solidFill>
                  <a:srgbClr val="000000"/>
                </a:solidFill>
                <a:effectLst/>
                <a:latin typeface="system-ui"/>
              </a:rPr>
              <a:t>“… and lo, I am with you always, even to the end of the age.” </a:t>
            </a:r>
            <a:r>
              <a:rPr lang="en-US" sz="2900" b="1" i="0" dirty="0">
                <a:solidFill>
                  <a:srgbClr val="FF0000"/>
                </a:solidFill>
                <a:effectLst/>
                <a:latin typeface="system-ui"/>
              </a:rPr>
              <a:t>(Matthew 28:20b)</a:t>
            </a:r>
          </a:p>
          <a:p>
            <a:pPr algn="l"/>
            <a:r>
              <a:rPr lang="en-US" sz="2900" b="1" dirty="0">
                <a:latin typeface="system-ui"/>
              </a:rPr>
              <a:t>He lives i</a:t>
            </a:r>
            <a:r>
              <a:rPr lang="en-US" sz="2900" b="1" dirty="0">
                <a:solidFill>
                  <a:srgbClr val="000000"/>
                </a:solidFill>
                <a:latin typeface="system-ui"/>
              </a:rPr>
              <a:t>n us!</a:t>
            </a:r>
          </a:p>
          <a:p>
            <a:r>
              <a:rPr lang="en-US" sz="2900" i="1" dirty="0">
                <a:solidFill>
                  <a:srgbClr val="000000"/>
                </a:solidFill>
                <a:latin typeface="system-ui"/>
              </a:rPr>
              <a:t>“… so that Christ may dwell in your hearts through faith; and that you, being rooted and grounded in love, may be able to comprehend with all the saints what is the breadth and length and height and depth, and to know the love of Christ which surpasses knowledge, that you may be filled up to all the fullness of God.” </a:t>
            </a:r>
            <a:r>
              <a:rPr lang="en-US" sz="2900" b="1" dirty="0">
                <a:solidFill>
                  <a:srgbClr val="FF0000"/>
                </a:solidFill>
                <a:latin typeface="system-ui"/>
              </a:rPr>
              <a:t>(Ephesians 3:17-19)</a:t>
            </a: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9221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sz="2600" b="1" dirty="0"/>
              <a:t>WHERE ELSE DOES HE LIVE?</a:t>
            </a:r>
          </a:p>
          <a:p>
            <a:pPr algn="l"/>
            <a:r>
              <a:rPr lang="en-US" sz="2800" b="1" dirty="0">
                <a:latin typeface="system-ui"/>
              </a:rPr>
              <a:t>He lives i</a:t>
            </a:r>
            <a:r>
              <a:rPr lang="en-US" sz="2800" b="1" dirty="0">
                <a:solidFill>
                  <a:srgbClr val="000000"/>
                </a:solidFill>
                <a:latin typeface="system-ui"/>
              </a:rPr>
              <a:t>n us!</a:t>
            </a:r>
          </a:p>
          <a:p>
            <a:r>
              <a:rPr lang="en-US" sz="2600" i="1" dirty="0">
                <a:solidFill>
                  <a:srgbClr val="000000"/>
                </a:solidFill>
                <a:effectLst/>
                <a:latin typeface="system-ui"/>
              </a:rPr>
              <a:t>“I have been crucified with Christ; and it is no longer I who live, but Christ lives in me; and the life which I now live in the flesh I live by faith in the Son of God, who loved me and gave Himself up for me.” </a:t>
            </a:r>
            <a:r>
              <a:rPr lang="en-US" sz="2600" b="1" i="0" dirty="0">
                <a:solidFill>
                  <a:srgbClr val="FF0000"/>
                </a:solidFill>
                <a:effectLst/>
                <a:latin typeface="system-ui"/>
              </a:rPr>
              <a:t>(Galatians 2:20)</a:t>
            </a:r>
          </a:p>
          <a:p>
            <a:endParaRPr lang="en-US" sz="2600" dirty="0">
              <a:solidFill>
                <a:srgbClr val="000000"/>
              </a:solidFill>
              <a:latin typeface="system-ui"/>
            </a:endParaRPr>
          </a:p>
          <a:p>
            <a:r>
              <a:rPr lang="en-US" sz="2600" i="1" dirty="0">
                <a:solidFill>
                  <a:srgbClr val="000000"/>
                </a:solidFill>
                <a:latin typeface="system-ui"/>
              </a:rPr>
              <a:t>“For indeed He was crucified because of weakness, yet He lives because of the power of God. For we also are weak in Him, yet we will live with Him because of the power of God directed toward you. Test yourselves to see if you are in the faith; examine yourselves! Or do you not recognize this about yourselves, that Jesus Christ is in you – unless indeed you fail the test?” </a:t>
            </a:r>
            <a:r>
              <a:rPr lang="en-US" sz="2600" b="1" dirty="0">
                <a:solidFill>
                  <a:srgbClr val="FF0000"/>
                </a:solidFill>
                <a:latin typeface="system-ui"/>
              </a:rPr>
              <a:t>(2 Corinthians 13:4-5)</a:t>
            </a:r>
          </a:p>
          <a:p>
            <a:endParaRPr lang="en-US" sz="2600" b="0" i="0" dirty="0">
              <a:solidFill>
                <a:srgbClr val="000000"/>
              </a:solidFill>
              <a:effectLst/>
              <a:latin typeface="system-ui"/>
            </a:endParaRPr>
          </a:p>
          <a:p>
            <a:endParaRPr lang="en-US" sz="2600" b="0" i="0" dirty="0">
              <a:solidFill>
                <a:srgbClr val="000000"/>
              </a:solidFill>
              <a:effectLst/>
              <a:latin typeface="system-ui"/>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7152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fontScale="92500" lnSpcReduction="10000"/>
          </a:bodyPr>
          <a:lstStyle/>
          <a:p>
            <a:r>
              <a:rPr lang="en-US" sz="2600" b="1" dirty="0"/>
              <a:t>WHERE ELSE DOES HE LIVE?</a:t>
            </a:r>
          </a:p>
          <a:p>
            <a:pPr algn="l"/>
            <a:r>
              <a:rPr lang="en-US" sz="3000" b="1" dirty="0">
                <a:latin typeface="system-ui"/>
              </a:rPr>
              <a:t>He lives i</a:t>
            </a:r>
            <a:r>
              <a:rPr lang="en-US" sz="3000" b="1" dirty="0">
                <a:solidFill>
                  <a:srgbClr val="000000"/>
                </a:solidFill>
                <a:latin typeface="system-ui"/>
              </a:rPr>
              <a:t>n us!</a:t>
            </a:r>
          </a:p>
          <a:p>
            <a:r>
              <a:rPr lang="en-US" sz="2600" i="1" dirty="0">
                <a:solidFill>
                  <a:srgbClr val="000000"/>
                </a:solidFill>
                <a:effectLst/>
                <a:latin typeface="system-ui"/>
              </a:rPr>
              <a:t>“Or do you not know that all of us who have been baptized into Christ Jesus have been baptized into His death? Therefore we have been buried with Him through baptism into death, so that as Christ was raised from the dead through the glory of the Father, so we too might walk in newness of life. For if we have become united with Him in the likeness of His death, certainly we shall also be in the likeness of His resurrection, knowing this, that our old self was crucified with Him, in order that our body of sin might be done away with, so that we would no longer be slaves to sin; for he who has died is freed from sin. Now if we have died with Christ, we believe that we shall also live with Him, knowing that Christ, having been raised from the dead, is never to die again; death no longer is master over Him. For the death that He died, He died to sin once for all; but the life that He lives, He lives to God. Even so consider yourselves to be dead to sin, but alive to God in Christ Jesus.” </a:t>
            </a:r>
            <a:r>
              <a:rPr lang="en-US" sz="2600" b="1" i="0" dirty="0">
                <a:solidFill>
                  <a:srgbClr val="FF0000"/>
                </a:solidFill>
                <a:effectLst/>
                <a:latin typeface="system-ui"/>
              </a:rPr>
              <a:t>(Romans 6:3-11)</a:t>
            </a:r>
          </a:p>
          <a:p>
            <a:endParaRPr lang="en-US" sz="2600" dirty="0">
              <a:solidFill>
                <a:srgbClr val="000000"/>
              </a:solidFill>
              <a:latin typeface="system-ui"/>
            </a:endParaRPr>
          </a:p>
          <a:p>
            <a:endParaRPr lang="en-US" sz="2600" b="0" i="0" dirty="0">
              <a:solidFill>
                <a:srgbClr val="000000"/>
              </a:solidFill>
              <a:effectLst/>
              <a:latin typeface="system-ui"/>
            </a:endParaRPr>
          </a:p>
          <a:p>
            <a:endParaRPr lang="en-US" sz="2600" b="0" i="0" dirty="0">
              <a:solidFill>
                <a:srgbClr val="000000"/>
              </a:solidFill>
              <a:effectLst/>
              <a:latin typeface="system-ui"/>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0899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sz="2600" b="1" dirty="0"/>
              <a:t>WE WILL LIVE WITH HIM!</a:t>
            </a:r>
          </a:p>
          <a:p>
            <a:endParaRPr lang="en-US" b="0" i="0" dirty="0">
              <a:solidFill>
                <a:srgbClr val="000000"/>
              </a:solidFill>
              <a:effectLst/>
              <a:latin typeface="system-ui"/>
            </a:endParaRPr>
          </a:p>
          <a:p>
            <a:r>
              <a:rPr lang="en-US" sz="2600" i="1" dirty="0">
                <a:solidFill>
                  <a:srgbClr val="000000"/>
                </a:solidFill>
                <a:effectLst/>
                <a:latin typeface="system-ui"/>
              </a:rPr>
              <a:t>“For if we believe that Jesus died and rose again, even so God will bring with Him those who have fallen asleep in Jesus. For this we say to you by the word of the Lord, that we who are alive and remain until the coming of the Lord, will not precede those who have fallen asleep. For the Lord Himself will descend from heaven with a shout, with the voice of the archangel and with the trumpet of God, and the dead in Christ will rise first. Then we who are alive and remain will be caught up together with them in the clouds to meet the Lord in the air, and so we shall always be with the Lord. Therefore comfort one another with these words.” </a:t>
            </a:r>
            <a:r>
              <a:rPr lang="en-US" sz="2600" b="1" i="0" dirty="0">
                <a:solidFill>
                  <a:srgbClr val="FF0000"/>
                </a:solidFill>
                <a:effectLst/>
                <a:latin typeface="system-ui"/>
              </a:rPr>
              <a:t>(1 Thessalonians 4:14-18)</a:t>
            </a:r>
          </a:p>
          <a:p>
            <a:endParaRPr lang="en-US" sz="2600" dirty="0">
              <a:solidFill>
                <a:srgbClr val="000000"/>
              </a:solidFill>
              <a:latin typeface="system-ui"/>
            </a:endParaRPr>
          </a:p>
          <a:p>
            <a:endParaRPr lang="en-US" sz="2600" b="0" i="0" dirty="0">
              <a:solidFill>
                <a:srgbClr val="000000"/>
              </a:solidFill>
              <a:effectLst/>
              <a:latin typeface="system-ui"/>
            </a:endParaRPr>
          </a:p>
          <a:p>
            <a:endParaRPr lang="en-US" sz="2600" b="0" i="0" dirty="0">
              <a:solidFill>
                <a:srgbClr val="000000"/>
              </a:solidFill>
              <a:effectLst/>
              <a:latin typeface="system-ui"/>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8491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sz="2600" b="1" dirty="0"/>
              <a:t>WE WILL LIVE WITH HIM!</a:t>
            </a:r>
          </a:p>
          <a:p>
            <a:endParaRPr lang="en-US" b="0" i="0" dirty="0">
              <a:solidFill>
                <a:srgbClr val="000000"/>
              </a:solidFill>
              <a:effectLst/>
              <a:latin typeface="system-ui"/>
            </a:endParaRPr>
          </a:p>
          <a:p>
            <a:r>
              <a:rPr lang="en-US" sz="2600" i="1" dirty="0">
                <a:solidFill>
                  <a:srgbClr val="000000"/>
                </a:solidFill>
                <a:effectLst/>
                <a:latin typeface="system-ui"/>
              </a:rPr>
              <a:t>“Then he showed me a river of the water of life, clear as crystal, coming from the throne of God and of the Lamb, in the middle of its street. On either side of the river was the tree of life, bearing twelve kinds of fruit, yielding its fruit every month; and the leaves of the tree were for the healing of the nations. There will no longer be any curse; and the throne of God and of the Lamb will be in it, and His bond-servants will serve Him; they will see His face, and His name will be on their foreheads. And there will no longer be any night; and they will not have need of the light of a lamp nor the light of the sun, because the Lord God will illumine them; and they will reign forever and ever.” </a:t>
            </a:r>
            <a:r>
              <a:rPr lang="en-US" sz="2600" b="1" i="0" dirty="0">
                <a:solidFill>
                  <a:srgbClr val="FF0000"/>
                </a:solidFill>
                <a:effectLst/>
                <a:latin typeface="system-ui"/>
              </a:rPr>
              <a:t>(Revelation 22:1-5)</a:t>
            </a:r>
          </a:p>
          <a:p>
            <a:endParaRPr lang="en-US" sz="2600" dirty="0">
              <a:solidFill>
                <a:srgbClr val="000000"/>
              </a:solidFill>
              <a:latin typeface="system-ui"/>
            </a:endParaRPr>
          </a:p>
          <a:p>
            <a:endParaRPr lang="en-US" sz="2600" b="0" i="0" dirty="0">
              <a:solidFill>
                <a:srgbClr val="000000"/>
              </a:solidFill>
              <a:effectLst/>
              <a:latin typeface="system-ui"/>
            </a:endParaRPr>
          </a:p>
          <a:p>
            <a:endParaRPr lang="en-US" sz="2600" b="0" i="0" dirty="0">
              <a:solidFill>
                <a:srgbClr val="000000"/>
              </a:solidFill>
              <a:effectLst/>
              <a:latin typeface="system-ui"/>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19983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lnSpcReduction="10000"/>
          </a:bodyPr>
          <a:lstStyle/>
          <a:p>
            <a:r>
              <a:rPr lang="en-US" sz="2600" b="1" dirty="0"/>
              <a:t>WE WILL LIVE WITH HIM!</a:t>
            </a:r>
          </a:p>
          <a:p>
            <a:endParaRPr lang="en-US" b="0" i="0" dirty="0">
              <a:solidFill>
                <a:srgbClr val="000000"/>
              </a:solidFill>
              <a:effectLst/>
              <a:latin typeface="system-ui"/>
            </a:endParaRPr>
          </a:p>
          <a:p>
            <a:r>
              <a:rPr lang="en-US" sz="2600" i="1" dirty="0">
                <a:solidFill>
                  <a:srgbClr val="000000"/>
                </a:solidFill>
                <a:effectLst/>
                <a:latin typeface="system-ui"/>
              </a:rPr>
              <a:t>“Behold, I am coming quickly, and My reward is with Me, to render to every man according to what he has done. I am the Alpha and the Omega, the first and the last, the beginning and the end. Blessed are those who wash their robes, so that they may have the right to the tree of life, and may enter by the gates into the city. Outside are the dogs and the sorcerers and the immoral persons and the murderers and the idolaters, and everyone who loves and practices lying. I, Jesus, have sent My angel to testify to you these things for the churches. I am the root and the descendant of David, the bright morning star.” The Spirit and the bride say, “Come.” And let the one who hears say, “Come.” And let the one who is thirsty come; let the one who wishes take the water of life without cost.” </a:t>
            </a:r>
            <a:r>
              <a:rPr lang="en-US" sz="2600" b="1" i="0" dirty="0">
                <a:solidFill>
                  <a:srgbClr val="FF0000"/>
                </a:solidFill>
                <a:effectLst/>
                <a:latin typeface="system-ui"/>
              </a:rPr>
              <a:t>(Revelation 22:12-17)</a:t>
            </a:r>
          </a:p>
          <a:p>
            <a:endParaRPr lang="en-US" sz="2600" dirty="0">
              <a:solidFill>
                <a:srgbClr val="000000"/>
              </a:solidFill>
              <a:latin typeface="system-ui"/>
            </a:endParaRPr>
          </a:p>
          <a:p>
            <a:endParaRPr lang="en-US" sz="2600" b="0" i="0" dirty="0">
              <a:solidFill>
                <a:srgbClr val="000000"/>
              </a:solidFill>
              <a:effectLst/>
              <a:latin typeface="system-ui"/>
            </a:endParaRPr>
          </a:p>
          <a:p>
            <a:endParaRPr lang="en-US" sz="2600" b="0" i="0" dirty="0">
              <a:solidFill>
                <a:srgbClr val="000000"/>
              </a:solidFill>
              <a:effectLst/>
              <a:latin typeface="system-ui"/>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74932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75063" y="66934"/>
            <a:ext cx="9007522" cy="833920"/>
          </a:xfrm>
        </p:spPr>
        <p:txBody>
          <a:bodyPr anchor="b">
            <a:normAutofit/>
          </a:bodyPr>
          <a:lstStyle/>
          <a:p>
            <a:r>
              <a:rPr lang="en-US" sz="5400" b="1" dirty="0"/>
              <a:t>GOD’S PLAN OF SALVATION</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75063" y="900854"/>
            <a:ext cx="9007522" cy="5890211"/>
          </a:xfrm>
        </p:spPr>
        <p:txBody>
          <a:bodyPr anchor="t">
            <a:normAutofit fontScale="92500"/>
          </a:bodyPr>
          <a:lstStyle/>
          <a:p>
            <a:pPr marL="0" indent="0" algn="l">
              <a:buNone/>
            </a:pPr>
            <a:r>
              <a:rPr lang="en-US" altLang="en-US" sz="2800" b="1" dirty="0">
                <a:latin typeface="system-ui"/>
                <a:ea typeface="Verdana" panose="020B0604030504040204" pitchFamily="34" charset="0"/>
              </a:rPr>
              <a:t>HEAR THE WORD</a:t>
            </a:r>
          </a:p>
          <a:p>
            <a:pPr marL="0" indent="0" algn="l">
              <a:buNone/>
            </a:pPr>
            <a:r>
              <a:rPr lang="en-US" altLang="en-US" sz="2800" dirty="0">
                <a:latin typeface="system-ui"/>
                <a:ea typeface="Verdana" panose="020B0604030504040204" pitchFamily="34" charset="0"/>
              </a:rPr>
              <a:t>	</a:t>
            </a:r>
            <a:r>
              <a:rPr lang="en-US" altLang="en-US" sz="2800" b="1" dirty="0">
                <a:solidFill>
                  <a:srgbClr val="FF0000"/>
                </a:solidFill>
                <a:latin typeface="system-ui"/>
                <a:ea typeface="Verdana" panose="020B0604030504040204" pitchFamily="34" charset="0"/>
              </a:rPr>
              <a:t>2 Thessalonians 2:14-15; James 1:21</a:t>
            </a:r>
          </a:p>
          <a:p>
            <a:pPr marL="0" indent="0" algn="l">
              <a:buNone/>
            </a:pPr>
            <a:r>
              <a:rPr lang="en-US" altLang="en-US" sz="2800" b="1" dirty="0">
                <a:latin typeface="system-ui"/>
                <a:ea typeface="Verdana" panose="020B0604030504040204" pitchFamily="34" charset="0"/>
              </a:rPr>
              <a:t>BELIEVE THE GOSPEL</a:t>
            </a:r>
          </a:p>
          <a:p>
            <a:pPr marL="0" indent="0" algn="l">
              <a:buNone/>
            </a:pPr>
            <a:r>
              <a:rPr lang="en-US" altLang="en-US" sz="2800" dirty="0">
                <a:latin typeface="system-ui"/>
                <a:ea typeface="Verdana" panose="020B0604030504040204" pitchFamily="34" charset="0"/>
              </a:rPr>
              <a:t>	</a:t>
            </a:r>
            <a:r>
              <a:rPr lang="en-US" altLang="en-US" sz="2800" b="1" dirty="0">
                <a:solidFill>
                  <a:srgbClr val="FF0000"/>
                </a:solidFill>
                <a:latin typeface="system-ui"/>
                <a:ea typeface="Verdana" panose="020B0604030504040204" pitchFamily="34" charset="0"/>
              </a:rPr>
              <a:t>Hebrews 11:6; John 8:24</a:t>
            </a:r>
          </a:p>
          <a:p>
            <a:pPr marL="0" indent="0" algn="l">
              <a:buNone/>
            </a:pPr>
            <a:r>
              <a:rPr lang="en-US" altLang="en-US" sz="2800" b="1" dirty="0">
                <a:latin typeface="system-ui"/>
                <a:ea typeface="Verdana" panose="020B0604030504040204" pitchFamily="34" charset="0"/>
              </a:rPr>
              <a:t>REPENT OF SINS</a:t>
            </a:r>
          </a:p>
          <a:p>
            <a:pPr marL="0" indent="0" algn="l">
              <a:buNone/>
            </a:pPr>
            <a:r>
              <a:rPr lang="en-US" altLang="en-US" sz="2800" dirty="0">
                <a:latin typeface="system-ui"/>
                <a:ea typeface="Verdana" panose="020B0604030504040204" pitchFamily="34" charset="0"/>
              </a:rPr>
              <a:t>	</a:t>
            </a:r>
            <a:r>
              <a:rPr lang="en-US" altLang="en-US" sz="2800" b="1" dirty="0">
                <a:solidFill>
                  <a:srgbClr val="FF0000"/>
                </a:solidFill>
                <a:latin typeface="system-ui"/>
                <a:ea typeface="Verdana" panose="020B0604030504040204" pitchFamily="34" charset="0"/>
              </a:rPr>
              <a:t>Luke 13:3; Acts 17:30-31</a:t>
            </a:r>
          </a:p>
          <a:p>
            <a:pPr marL="0" indent="0" algn="l">
              <a:buNone/>
            </a:pPr>
            <a:r>
              <a:rPr lang="en-US" altLang="en-US" sz="2800" b="1" dirty="0">
                <a:latin typeface="system-ui"/>
                <a:ea typeface="Verdana" panose="020B0604030504040204" pitchFamily="34" charset="0"/>
              </a:rPr>
              <a:t>CONFESS JESUS CHRIST</a:t>
            </a:r>
          </a:p>
          <a:p>
            <a:pPr marL="0" indent="0" algn="l">
              <a:buNone/>
            </a:pPr>
            <a:r>
              <a:rPr lang="en-US" altLang="en-US" sz="2800" dirty="0">
                <a:latin typeface="system-ui"/>
                <a:ea typeface="Verdana" panose="020B0604030504040204" pitchFamily="34" charset="0"/>
              </a:rPr>
              <a:t>	</a:t>
            </a:r>
            <a:r>
              <a:rPr lang="en-US" altLang="en-US" sz="2800" b="1" dirty="0">
                <a:solidFill>
                  <a:srgbClr val="FF0000"/>
                </a:solidFill>
                <a:latin typeface="system-ui"/>
                <a:ea typeface="Verdana" panose="020B0604030504040204" pitchFamily="34" charset="0"/>
              </a:rPr>
              <a:t>Romans 10:10; Matthew 10:32-33</a:t>
            </a:r>
          </a:p>
          <a:p>
            <a:pPr marL="0" indent="0" algn="l">
              <a:buNone/>
            </a:pPr>
            <a:r>
              <a:rPr lang="en-US" altLang="en-US" sz="2800" b="1" dirty="0">
                <a:latin typeface="system-ui"/>
                <a:ea typeface="Verdana" panose="020B0604030504040204" pitchFamily="34" charset="0"/>
              </a:rPr>
              <a:t>BE BAPTIZED FOR FORGIVENESS</a:t>
            </a:r>
          </a:p>
          <a:p>
            <a:pPr marL="0" indent="0" algn="l">
              <a:buNone/>
            </a:pPr>
            <a:r>
              <a:rPr lang="en-US" altLang="en-US" sz="2800" dirty="0">
                <a:latin typeface="system-ui"/>
                <a:ea typeface="Verdana" panose="020B0604030504040204" pitchFamily="34" charset="0"/>
              </a:rPr>
              <a:t>	</a:t>
            </a:r>
            <a:r>
              <a:rPr lang="en-US" altLang="en-US" sz="2800" b="1" dirty="0">
                <a:solidFill>
                  <a:srgbClr val="FF0000"/>
                </a:solidFill>
                <a:latin typeface="system-ui"/>
                <a:ea typeface="Verdana" panose="020B0604030504040204" pitchFamily="34" charset="0"/>
              </a:rPr>
              <a:t>Mark 16:16; Acts 2:38; Galatians 3:26-27; Romans 6:3-4</a:t>
            </a:r>
          </a:p>
          <a:p>
            <a:pPr marL="0" indent="0" algn="l">
              <a:buNone/>
            </a:pPr>
            <a:r>
              <a:rPr lang="en-US" altLang="en-US" sz="2800" b="1" dirty="0">
                <a:latin typeface="system-ui"/>
                <a:ea typeface="Verdana" panose="020B0604030504040204" pitchFamily="34" charset="0"/>
              </a:rPr>
              <a:t>REMAIN OBEDIENT</a:t>
            </a:r>
          </a:p>
          <a:p>
            <a:pPr marL="0" indent="0" algn="l">
              <a:buNone/>
            </a:pPr>
            <a:r>
              <a:rPr lang="en-US" altLang="en-US" sz="2800" dirty="0">
                <a:latin typeface="system-ui"/>
                <a:ea typeface="Verdana" panose="020B0604030504040204" pitchFamily="34" charset="0"/>
              </a:rPr>
              <a:t>	</a:t>
            </a:r>
            <a:r>
              <a:rPr lang="en-US" altLang="en-US" sz="2800" b="1" dirty="0">
                <a:solidFill>
                  <a:srgbClr val="FF0000"/>
                </a:solidFill>
                <a:latin typeface="system-ui"/>
                <a:ea typeface="Verdana" panose="020B0604030504040204" pitchFamily="34" charset="0"/>
              </a:rPr>
              <a:t>Matthew 7:21; Revelation 2:10; Hebrews 3:12</a:t>
            </a:r>
            <a:endParaRPr lang="en-US" sz="2600" b="1" dirty="0">
              <a:solidFill>
                <a:srgbClr val="FF0000"/>
              </a:solidFill>
              <a:latin typeface="system-ui"/>
            </a:endParaRPr>
          </a:p>
          <a:p>
            <a:pPr algn="l"/>
            <a:endParaRPr lang="en-US" sz="2600" b="0" i="0" dirty="0">
              <a:solidFill>
                <a:srgbClr val="000000"/>
              </a:solidFill>
              <a:effectLst/>
              <a:latin typeface="system-ui"/>
            </a:endParaRPr>
          </a:p>
          <a:p>
            <a:pPr algn="l"/>
            <a:endParaRPr lang="en-US" sz="2600" b="0" i="0" dirty="0">
              <a:solidFill>
                <a:srgbClr val="000000"/>
              </a:solidFill>
              <a:effectLst/>
              <a:latin typeface="system-ui"/>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5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1000"/>
                                        <p:tgtEl>
                                          <p:spTgt spid="3">
                                            <p:txEl>
                                              <p:pRg st="9" end="9"/>
                                            </p:txEl>
                                          </p:spTgt>
                                        </p:tgtEl>
                                      </p:cBhvr>
                                    </p:animEffect>
                                    <p:anim calcmode="lin" valueType="num">
                                      <p:cBhvr>
                                        <p:cTn id="6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
                                            <p:txEl>
                                              <p:pRg st="11" end="11"/>
                                            </p:txEl>
                                          </p:spTgt>
                                        </p:tgtEl>
                                        <p:attrNameLst>
                                          <p:attrName>style.visibility</p:attrName>
                                        </p:attrNameLst>
                                      </p:cBhvr>
                                      <p:to>
                                        <p:strVal val="visible"/>
                                      </p:to>
                                    </p:set>
                                    <p:animEffect transition="in" filter="fade">
                                      <p:cBhvr>
                                        <p:cTn id="72" dur="1000"/>
                                        <p:tgtEl>
                                          <p:spTgt spid="3">
                                            <p:txEl>
                                              <p:pRg st="11" end="11"/>
                                            </p:txEl>
                                          </p:spTgt>
                                        </p:tgtEl>
                                      </p:cBhvr>
                                    </p:animEffect>
                                    <p:anim calcmode="lin" valueType="num">
                                      <p:cBhvr>
                                        <p:cTn id="7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900854"/>
            <a:ext cx="8608907" cy="5890212"/>
          </a:xfrm>
        </p:spPr>
        <p:txBody>
          <a:bodyPr anchor="t">
            <a:normAutofit fontScale="92500" lnSpcReduction="20000"/>
          </a:bodyPr>
          <a:lstStyle/>
          <a:p>
            <a:r>
              <a:rPr lang="en-US" sz="2600" b="1" dirty="0"/>
              <a:t>HE LIVES</a:t>
            </a:r>
          </a:p>
          <a:p>
            <a:pPr algn="l"/>
            <a:r>
              <a:rPr lang="en-US" sz="2600" dirty="0">
                <a:solidFill>
                  <a:srgbClr val="000000"/>
                </a:solidFill>
                <a:latin typeface="system-ui"/>
              </a:rPr>
              <a:t>The New Testament writers proclaim that Jesus lives.</a:t>
            </a:r>
          </a:p>
          <a:p>
            <a:pPr algn="l"/>
            <a:endParaRPr lang="en-US" b="0" i="0" dirty="0">
              <a:solidFill>
                <a:srgbClr val="000000"/>
              </a:solidFill>
              <a:effectLst/>
              <a:latin typeface="system-ui"/>
            </a:endParaRPr>
          </a:p>
          <a:p>
            <a:r>
              <a:rPr lang="en-US" sz="2600" i="1" dirty="0">
                <a:effectLst/>
                <a:latin typeface="system-ui"/>
                <a:ea typeface="Times New Roman" panose="02020603050405020304" pitchFamily="18" charset="0"/>
              </a:rPr>
              <a:t>“… This Jesus God raised up again, to which we are all </a:t>
            </a:r>
            <a:r>
              <a:rPr lang="en-US" sz="2600" i="1" dirty="0">
                <a:latin typeface="system-ui"/>
                <a:ea typeface="Times New Roman" panose="02020603050405020304" pitchFamily="18" charset="0"/>
              </a:rPr>
              <a:t>witnesses.” </a:t>
            </a:r>
            <a:br>
              <a:rPr lang="en-US" sz="2600" dirty="0">
                <a:latin typeface="system-ui"/>
                <a:ea typeface="Times New Roman" panose="02020603050405020304" pitchFamily="18" charset="0"/>
              </a:rPr>
            </a:br>
            <a:r>
              <a:rPr lang="en-US" sz="2600" b="1" dirty="0">
                <a:solidFill>
                  <a:srgbClr val="FF0000"/>
                </a:solidFill>
                <a:latin typeface="system-ui"/>
                <a:ea typeface="Times New Roman" panose="02020603050405020304" pitchFamily="18" charset="0"/>
              </a:rPr>
              <a:t>(Acts 2:32) </a:t>
            </a:r>
          </a:p>
          <a:p>
            <a:endParaRPr lang="en-US" dirty="0">
              <a:effectLst/>
              <a:latin typeface="system-ui"/>
              <a:ea typeface="Times New Roman" panose="02020603050405020304" pitchFamily="18" charset="0"/>
            </a:endParaRPr>
          </a:p>
          <a:p>
            <a:r>
              <a:rPr lang="en-US" sz="2600" b="0" i="1" dirty="0">
                <a:solidFill>
                  <a:srgbClr val="000000"/>
                </a:solidFill>
                <a:effectLst/>
                <a:latin typeface="system-ui"/>
              </a:rPr>
              <a:t>“… who through Him are believers in God, who raised Him from the dead and gave Him glory, so that your faith and hope are in God.”</a:t>
            </a:r>
            <a:r>
              <a:rPr lang="en-US" sz="2600" b="0" i="0" dirty="0">
                <a:solidFill>
                  <a:srgbClr val="000000"/>
                </a:solidFill>
                <a:effectLst/>
                <a:latin typeface="system-ui"/>
              </a:rPr>
              <a:t> </a:t>
            </a:r>
            <a:br>
              <a:rPr lang="en-US" sz="2600" b="0" i="0" dirty="0">
                <a:solidFill>
                  <a:srgbClr val="000000"/>
                </a:solidFill>
                <a:effectLst/>
                <a:latin typeface="system-ui"/>
              </a:rPr>
            </a:br>
            <a:r>
              <a:rPr lang="en-US" sz="2600" b="1" i="0" dirty="0">
                <a:solidFill>
                  <a:srgbClr val="FF0000"/>
                </a:solidFill>
                <a:effectLst/>
                <a:latin typeface="system-ui"/>
              </a:rPr>
              <a:t>(1 Peter 1:21)</a:t>
            </a:r>
          </a:p>
          <a:p>
            <a:endParaRPr lang="en-US" b="0" i="0" dirty="0">
              <a:solidFill>
                <a:srgbClr val="000000"/>
              </a:solidFill>
              <a:effectLst/>
              <a:latin typeface="system-ui"/>
            </a:endParaRPr>
          </a:p>
          <a:p>
            <a:r>
              <a:rPr lang="en-US" sz="2600" b="0" i="1" dirty="0">
                <a:solidFill>
                  <a:srgbClr val="000000"/>
                </a:solidFill>
                <a:effectLst/>
                <a:latin typeface="system-ui"/>
              </a:rPr>
              <a:t>“Now the God of peace, who brought up from the dead the great Shepherd of the sheep through the blood of the eternal covenant, even Jesus our Lord …” </a:t>
            </a:r>
            <a:r>
              <a:rPr lang="en-US" sz="2600" b="1" i="0" dirty="0">
                <a:solidFill>
                  <a:srgbClr val="FF0000"/>
                </a:solidFill>
                <a:effectLst/>
                <a:latin typeface="system-ui"/>
              </a:rPr>
              <a:t>(Hebrews 13:20)</a:t>
            </a:r>
          </a:p>
          <a:p>
            <a:endParaRPr lang="en-US" dirty="0">
              <a:solidFill>
                <a:srgbClr val="000000"/>
              </a:solidFill>
              <a:latin typeface="system-ui"/>
            </a:endParaRPr>
          </a:p>
          <a:p>
            <a:r>
              <a:rPr lang="en-US" sz="2600" b="0" i="1" dirty="0">
                <a:solidFill>
                  <a:srgbClr val="000000"/>
                </a:solidFill>
                <a:effectLst/>
                <a:latin typeface="system-ui"/>
              </a:rPr>
              <a:t>“… who was declared the Son of God with power by the resurrection from the dead, according to the Spirit of holiness, Jesus Christ our Lord.” </a:t>
            </a:r>
            <a:r>
              <a:rPr lang="en-US" sz="2600" b="1" i="0" dirty="0">
                <a:solidFill>
                  <a:srgbClr val="FF0000"/>
                </a:solidFill>
                <a:effectLst/>
                <a:latin typeface="system-ui"/>
              </a:rPr>
              <a:t>(Romans 1:4)</a:t>
            </a: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40097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b="1" dirty="0"/>
              <a:t>HE LIVES</a:t>
            </a:r>
          </a:p>
          <a:p>
            <a:pPr algn="l"/>
            <a:r>
              <a:rPr lang="en-US" dirty="0">
                <a:solidFill>
                  <a:srgbClr val="000000"/>
                </a:solidFill>
                <a:latin typeface="system-ui"/>
              </a:rPr>
              <a:t>The New Testament writers proclaim that Jesus lives.</a:t>
            </a:r>
          </a:p>
          <a:p>
            <a:pPr algn="l"/>
            <a:endParaRPr lang="en-US" dirty="0">
              <a:solidFill>
                <a:srgbClr val="000000"/>
              </a:solidFill>
              <a:latin typeface="system-ui"/>
            </a:endParaRPr>
          </a:p>
          <a:p>
            <a:r>
              <a:rPr lang="en-US" b="0" i="1" dirty="0">
                <a:solidFill>
                  <a:srgbClr val="000000"/>
                </a:solidFill>
                <a:effectLst/>
                <a:latin typeface="system-ui"/>
              </a:rPr>
              <a:t>“… the Prince of life, the one whom God raised from the dead, a fact to which we are witnesses.”</a:t>
            </a:r>
            <a:r>
              <a:rPr lang="en-US" b="0" dirty="0">
                <a:solidFill>
                  <a:srgbClr val="000000"/>
                </a:solidFill>
                <a:effectLst/>
                <a:latin typeface="system-ui"/>
              </a:rPr>
              <a:t> </a:t>
            </a:r>
            <a:r>
              <a:rPr lang="en-US" b="1" dirty="0">
                <a:solidFill>
                  <a:srgbClr val="FF0000"/>
                </a:solidFill>
                <a:effectLst/>
                <a:latin typeface="system-ui"/>
              </a:rPr>
              <a:t>(Acts 3:15)</a:t>
            </a:r>
            <a:endParaRPr lang="en-US" b="1" i="1" dirty="0">
              <a:solidFill>
                <a:srgbClr val="FF0000"/>
              </a:solidFill>
              <a:latin typeface="system-ui"/>
            </a:endParaRPr>
          </a:p>
          <a:p>
            <a:pPr algn="l"/>
            <a:endParaRPr lang="en-US" b="0" i="0" dirty="0">
              <a:solidFill>
                <a:srgbClr val="000000"/>
              </a:solidFill>
              <a:effectLst/>
              <a:latin typeface="system-ui"/>
            </a:endParaRPr>
          </a:p>
          <a:p>
            <a:pPr algn="l"/>
            <a:r>
              <a:rPr lang="en-US" b="0" i="1" dirty="0">
                <a:solidFill>
                  <a:srgbClr val="000000"/>
                </a:solidFill>
                <a:effectLst/>
                <a:latin typeface="system-ui"/>
              </a:rPr>
              <a:t>“… a dead man, Jesus, whom Paul asserted to be alive.” </a:t>
            </a:r>
            <a:r>
              <a:rPr lang="en-US" b="1" i="0" dirty="0">
                <a:solidFill>
                  <a:srgbClr val="FF0000"/>
                </a:solidFill>
                <a:effectLst/>
                <a:latin typeface="system-ui"/>
              </a:rPr>
              <a:t>(Acts 25:19)</a:t>
            </a:r>
          </a:p>
          <a:p>
            <a:pPr algn="l"/>
            <a:endParaRPr lang="en-US" dirty="0">
              <a:solidFill>
                <a:srgbClr val="000000"/>
              </a:solidFill>
              <a:latin typeface="system-ui"/>
            </a:endParaRPr>
          </a:p>
          <a:p>
            <a:r>
              <a:rPr lang="en-US" i="1" dirty="0">
                <a:solidFill>
                  <a:srgbClr val="000000"/>
                </a:solidFill>
                <a:latin typeface="system-ui"/>
              </a:rPr>
              <a:t>“… </a:t>
            </a:r>
            <a:r>
              <a:rPr lang="en-US" b="0" i="1" dirty="0">
                <a:solidFill>
                  <a:srgbClr val="000000"/>
                </a:solidFill>
                <a:effectLst/>
                <a:latin typeface="system-ui"/>
              </a:rPr>
              <a:t>by reason of His resurrection from the dead ...” </a:t>
            </a:r>
            <a:r>
              <a:rPr lang="en-US" b="1" i="0" dirty="0">
                <a:solidFill>
                  <a:srgbClr val="FF0000"/>
                </a:solidFill>
                <a:effectLst/>
                <a:latin typeface="system-ui"/>
              </a:rPr>
              <a:t>(Acts 26:23)</a:t>
            </a:r>
          </a:p>
          <a:p>
            <a:endParaRPr lang="en-US" dirty="0">
              <a:solidFill>
                <a:srgbClr val="000000"/>
              </a:solidFill>
              <a:latin typeface="system-ui"/>
            </a:endParaRPr>
          </a:p>
          <a:p>
            <a:r>
              <a:rPr lang="en-US" b="0" i="1" dirty="0">
                <a:solidFill>
                  <a:srgbClr val="000000"/>
                </a:solidFill>
                <a:effectLst/>
                <a:latin typeface="system-ui"/>
              </a:rPr>
              <a:t>“… having furnished proof to all men by raising Him from the dead.” </a:t>
            </a:r>
            <a:r>
              <a:rPr lang="en-US" b="1" i="0" dirty="0">
                <a:solidFill>
                  <a:srgbClr val="FF0000"/>
                </a:solidFill>
                <a:effectLst/>
                <a:latin typeface="system-ui"/>
              </a:rPr>
              <a:t>(Acts 17:31)</a:t>
            </a:r>
            <a:endParaRPr lang="en-US" b="1" dirty="0">
              <a:solidFill>
                <a:srgbClr val="FF0000"/>
              </a:solidFill>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6040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lnSpcReduction="10000"/>
          </a:bodyPr>
          <a:lstStyle/>
          <a:p>
            <a:r>
              <a:rPr lang="en-US" b="1" dirty="0"/>
              <a:t>HE LIVES</a:t>
            </a:r>
          </a:p>
          <a:p>
            <a:pPr algn="l"/>
            <a:r>
              <a:rPr lang="en-US" dirty="0">
                <a:solidFill>
                  <a:srgbClr val="000000"/>
                </a:solidFill>
                <a:latin typeface="system-ui"/>
              </a:rPr>
              <a:t>The New Testament writers proclaim that Jesus lives.</a:t>
            </a:r>
          </a:p>
          <a:p>
            <a:pPr algn="l"/>
            <a:endParaRPr lang="en-US" dirty="0">
              <a:solidFill>
                <a:srgbClr val="000000"/>
              </a:solidFill>
              <a:latin typeface="system-ui"/>
            </a:endParaRPr>
          </a:p>
          <a:p>
            <a:r>
              <a:rPr lang="en-US" b="0" i="1" dirty="0">
                <a:solidFill>
                  <a:srgbClr val="000000"/>
                </a:solidFill>
                <a:effectLst/>
                <a:latin typeface="system-ui"/>
              </a:rPr>
              <a:t>“… Jesus Christ the Nazarene, whom you crucified, whom God raised from the dead …” </a:t>
            </a:r>
            <a:r>
              <a:rPr lang="en-US" b="1" i="0" dirty="0">
                <a:solidFill>
                  <a:srgbClr val="FF0000"/>
                </a:solidFill>
                <a:effectLst/>
                <a:latin typeface="system-ui"/>
              </a:rPr>
              <a:t>(Acts 4:10)</a:t>
            </a:r>
          </a:p>
          <a:p>
            <a:endParaRPr lang="en-US" dirty="0">
              <a:solidFill>
                <a:srgbClr val="000000"/>
              </a:solidFill>
              <a:latin typeface="system-ui"/>
            </a:endParaRPr>
          </a:p>
          <a:p>
            <a:r>
              <a:rPr lang="en-US" b="0" i="1" dirty="0">
                <a:solidFill>
                  <a:srgbClr val="000000"/>
                </a:solidFill>
                <a:effectLst/>
                <a:latin typeface="system-ui"/>
              </a:rPr>
              <a:t>“The God of our fathers raised up Jesus, whom you had put to death by hanging Him on a cross.” </a:t>
            </a:r>
            <a:r>
              <a:rPr lang="en-US" b="1" i="0" dirty="0">
                <a:solidFill>
                  <a:srgbClr val="FF0000"/>
                </a:solidFill>
                <a:effectLst/>
                <a:latin typeface="system-ui"/>
              </a:rPr>
              <a:t>(Acts 5:30)</a:t>
            </a:r>
          </a:p>
          <a:p>
            <a:endParaRPr lang="en-US" dirty="0">
              <a:solidFill>
                <a:srgbClr val="000000"/>
              </a:solidFill>
              <a:latin typeface="system-ui"/>
            </a:endParaRPr>
          </a:p>
          <a:p>
            <a:r>
              <a:rPr lang="en-US" b="0" i="1" dirty="0">
                <a:solidFill>
                  <a:srgbClr val="000000"/>
                </a:solidFill>
                <a:effectLst/>
                <a:latin typeface="system-ui"/>
              </a:rPr>
              <a:t>“… They also put Him to death by hanging Him on a cross. God raised Him up on the third day …” </a:t>
            </a:r>
            <a:r>
              <a:rPr lang="en-US" b="1" i="0" dirty="0">
                <a:solidFill>
                  <a:srgbClr val="FF0000"/>
                </a:solidFill>
                <a:effectLst/>
                <a:latin typeface="system-ui"/>
              </a:rPr>
              <a:t>(Acts 10:39-40)</a:t>
            </a:r>
          </a:p>
          <a:p>
            <a:endParaRPr lang="en-US" dirty="0">
              <a:solidFill>
                <a:srgbClr val="000000"/>
              </a:solidFill>
              <a:latin typeface="system-ui"/>
            </a:endParaRPr>
          </a:p>
          <a:p>
            <a:r>
              <a:rPr lang="en-US" b="0" i="1" dirty="0">
                <a:solidFill>
                  <a:srgbClr val="000000"/>
                </a:solidFill>
                <a:effectLst/>
                <a:latin typeface="system-ui"/>
              </a:rPr>
              <a:t>“… they took Him down from the cross and laid Him in a tomb. But God raised Him from the dead …”</a:t>
            </a:r>
            <a:r>
              <a:rPr lang="en-US" b="0" i="0" dirty="0">
                <a:solidFill>
                  <a:srgbClr val="000000"/>
                </a:solidFill>
                <a:effectLst/>
                <a:latin typeface="system-ui"/>
              </a:rPr>
              <a:t> </a:t>
            </a:r>
            <a:r>
              <a:rPr lang="en-US" b="1" i="0" dirty="0">
                <a:solidFill>
                  <a:srgbClr val="FF0000"/>
                </a:solidFill>
                <a:effectLst/>
                <a:latin typeface="system-ui"/>
              </a:rPr>
              <a:t>(Acts 13:29-30)</a:t>
            </a:r>
            <a:endParaRPr lang="en-US" b="1" dirty="0">
              <a:solidFill>
                <a:srgbClr val="FF0000"/>
              </a:solidFill>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0341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lnSpcReduction="10000"/>
          </a:bodyPr>
          <a:lstStyle/>
          <a:p>
            <a:r>
              <a:rPr lang="en-US" b="1" dirty="0"/>
              <a:t>WHERE DOES HE LIVE?</a:t>
            </a:r>
          </a:p>
          <a:p>
            <a:pPr algn="l"/>
            <a:r>
              <a:rPr lang="en-US" sz="2800" b="1" dirty="0">
                <a:latin typeface="system-ui"/>
              </a:rPr>
              <a:t>He lives in Heaven</a:t>
            </a:r>
          </a:p>
          <a:p>
            <a:r>
              <a:rPr lang="en-US" b="0" i="1" dirty="0">
                <a:solidFill>
                  <a:srgbClr val="000000"/>
                </a:solidFill>
                <a:effectLst/>
                <a:latin typeface="system-ui"/>
              </a:rPr>
              <a:t>“And after He had said these things, He was lifted up while they were looking on, and a cloud received Him out of their sight. And as they were gazing intently into the sky while He was going, behold, two men in white clothing stood beside them. They also said, ‘Men of Galilee, why do you stand looking into the sky? This Jesus, who has been taken up from you into heaven, will come in just the same way as you have watched Him go into heaven.’”</a:t>
            </a:r>
            <a:r>
              <a:rPr lang="en-US" b="0" i="0" dirty="0">
                <a:solidFill>
                  <a:srgbClr val="000000"/>
                </a:solidFill>
                <a:effectLst/>
                <a:latin typeface="system-ui"/>
              </a:rPr>
              <a:t> </a:t>
            </a:r>
            <a:br>
              <a:rPr lang="en-US" b="0" i="0" dirty="0">
                <a:solidFill>
                  <a:srgbClr val="000000"/>
                </a:solidFill>
                <a:effectLst/>
                <a:latin typeface="system-ui"/>
              </a:rPr>
            </a:br>
            <a:r>
              <a:rPr lang="en-US" b="1" i="0" dirty="0">
                <a:solidFill>
                  <a:srgbClr val="FF0000"/>
                </a:solidFill>
                <a:effectLst/>
                <a:latin typeface="system-ui"/>
              </a:rPr>
              <a:t>(Acts 1:9-11)</a:t>
            </a:r>
          </a:p>
          <a:p>
            <a:pPr algn="l"/>
            <a:r>
              <a:rPr lang="en-US" sz="2800" b="1" dirty="0">
                <a:latin typeface="system-ui"/>
              </a:rPr>
              <a:t>He lives at the right hand of God</a:t>
            </a:r>
          </a:p>
          <a:p>
            <a:pPr algn="l"/>
            <a:r>
              <a:rPr lang="en-US" b="1" i="1" baseline="30000" dirty="0">
                <a:solidFill>
                  <a:srgbClr val="000000"/>
                </a:solidFill>
                <a:latin typeface="system-ui"/>
              </a:rPr>
              <a:t>“</a:t>
            </a:r>
            <a:r>
              <a:rPr lang="en-US" b="0" i="1" dirty="0">
                <a:solidFill>
                  <a:srgbClr val="000000"/>
                </a:solidFill>
                <a:effectLst/>
                <a:latin typeface="system-ui"/>
              </a:rPr>
              <a:t>Therefore having been exalted to the right hand of God, and having received from the Father the promise of the Holy Spirit, He has poured forth this which you both see and hear. For it was not David who ascended into heaven, but he himself says: ‘</a:t>
            </a:r>
            <a:r>
              <a:rPr lang="en-US" b="0" i="1" cap="small" dirty="0">
                <a:solidFill>
                  <a:srgbClr val="000000"/>
                </a:solidFill>
                <a:effectLst/>
                <a:latin typeface="system-ui"/>
              </a:rPr>
              <a:t>The Lord said to my Lord</a:t>
            </a:r>
            <a:r>
              <a:rPr lang="en-US" b="0" i="1" dirty="0">
                <a:solidFill>
                  <a:srgbClr val="000000"/>
                </a:solidFill>
                <a:effectLst/>
                <a:latin typeface="system-ui"/>
              </a:rPr>
              <a:t>, “</a:t>
            </a:r>
            <a:r>
              <a:rPr lang="en-US" b="0" i="1" cap="small" dirty="0">
                <a:solidFill>
                  <a:srgbClr val="000000"/>
                </a:solidFill>
                <a:effectLst/>
                <a:latin typeface="system-ui"/>
              </a:rPr>
              <a:t>Sit at My right hand</a:t>
            </a:r>
            <a:r>
              <a:rPr lang="en-US" b="0" i="1" dirty="0">
                <a:solidFill>
                  <a:srgbClr val="000000"/>
                </a:solidFill>
                <a:effectLst/>
                <a:latin typeface="system-ui"/>
              </a:rPr>
              <a:t>, </a:t>
            </a:r>
            <a:r>
              <a:rPr lang="en-US" b="0" i="1" cap="small" dirty="0">
                <a:solidFill>
                  <a:srgbClr val="000000"/>
                </a:solidFill>
                <a:effectLst/>
                <a:latin typeface="system-ui"/>
              </a:rPr>
              <a:t>Until I make Your enemies a footstool for Your feet</a:t>
            </a:r>
            <a:r>
              <a:rPr lang="en-US" b="0" i="1" dirty="0">
                <a:solidFill>
                  <a:srgbClr val="000000"/>
                </a:solidFill>
                <a:effectLst/>
                <a:latin typeface="system-ui"/>
              </a:rPr>
              <a:t>.”’”</a:t>
            </a:r>
            <a:r>
              <a:rPr lang="en-US" b="0" i="0" dirty="0">
                <a:solidFill>
                  <a:srgbClr val="000000"/>
                </a:solidFill>
                <a:effectLst/>
                <a:latin typeface="system-ui"/>
              </a:rPr>
              <a:t> </a:t>
            </a:r>
            <a:r>
              <a:rPr lang="en-US" b="1" i="0" dirty="0">
                <a:solidFill>
                  <a:srgbClr val="FF0000"/>
                </a:solidFill>
                <a:effectLst/>
                <a:latin typeface="system-ui"/>
              </a:rPr>
              <a:t>(Acts 2:33-35)</a:t>
            </a:r>
          </a:p>
          <a:p>
            <a:endParaRPr lang="en-US" b="1" dirty="0"/>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2145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lnSpcReduction="10000"/>
          </a:bodyPr>
          <a:lstStyle/>
          <a:p>
            <a:r>
              <a:rPr lang="en-US" b="1" dirty="0"/>
              <a:t>WHERE DOES HE LIVE?</a:t>
            </a:r>
          </a:p>
          <a:p>
            <a:pPr algn="l"/>
            <a:r>
              <a:rPr lang="en-US" sz="2800" b="1" dirty="0">
                <a:latin typeface="system-ui"/>
              </a:rPr>
              <a:t>He lives at the right hand of God</a:t>
            </a:r>
          </a:p>
          <a:p>
            <a:r>
              <a:rPr lang="en-US" b="1" i="1" baseline="30000" dirty="0">
                <a:solidFill>
                  <a:srgbClr val="000000"/>
                </a:solidFill>
                <a:latin typeface="system-ui"/>
              </a:rPr>
              <a:t>“</a:t>
            </a:r>
            <a:r>
              <a:rPr lang="en-US" b="0" i="1" dirty="0">
                <a:solidFill>
                  <a:srgbClr val="000000"/>
                </a:solidFill>
                <a:effectLst/>
                <a:latin typeface="system-ui"/>
              </a:rPr>
              <a:t>So then, when the Lord Jesus had spoken to them, He was received up into heaven and sat down at the right hand of God.”</a:t>
            </a:r>
            <a:r>
              <a:rPr lang="en-US" b="0" i="0" dirty="0">
                <a:solidFill>
                  <a:srgbClr val="000000"/>
                </a:solidFill>
                <a:effectLst/>
                <a:latin typeface="system-ui"/>
              </a:rPr>
              <a:t> </a:t>
            </a:r>
            <a:br>
              <a:rPr lang="en-US" b="0" i="0" dirty="0">
                <a:solidFill>
                  <a:srgbClr val="000000"/>
                </a:solidFill>
                <a:effectLst/>
                <a:latin typeface="system-ui"/>
              </a:rPr>
            </a:br>
            <a:r>
              <a:rPr lang="en-US" b="1" i="0" dirty="0">
                <a:solidFill>
                  <a:srgbClr val="FF0000"/>
                </a:solidFill>
                <a:effectLst/>
                <a:latin typeface="system-ui"/>
              </a:rPr>
              <a:t>(Mark 16:19)</a:t>
            </a:r>
          </a:p>
          <a:p>
            <a:endParaRPr lang="en-US" dirty="0">
              <a:solidFill>
                <a:srgbClr val="000000"/>
              </a:solidFill>
              <a:latin typeface="system-ui"/>
            </a:endParaRPr>
          </a:p>
          <a:p>
            <a:r>
              <a:rPr lang="en-US" b="0" i="1" dirty="0">
                <a:solidFill>
                  <a:srgbClr val="000000"/>
                </a:solidFill>
                <a:effectLst/>
                <a:latin typeface="system-ui"/>
              </a:rPr>
              <a:t>“Now the main point in what has been said is this: we have such a high priest, who has taken His seat at the right hand of the throne of the Majesty in the heavens, a minister in the sanctuary and in the true tabernacle, which the Lord pitched, not man.</a:t>
            </a:r>
            <a:r>
              <a:rPr lang="en-US" i="1" dirty="0">
                <a:solidFill>
                  <a:srgbClr val="000000"/>
                </a:solidFill>
                <a:latin typeface="system-ui"/>
              </a:rPr>
              <a:t>” </a:t>
            </a:r>
            <a:br>
              <a:rPr lang="en-US" dirty="0">
                <a:solidFill>
                  <a:srgbClr val="000000"/>
                </a:solidFill>
                <a:latin typeface="system-ui"/>
              </a:rPr>
            </a:br>
            <a:r>
              <a:rPr lang="en-US" b="1" dirty="0">
                <a:solidFill>
                  <a:srgbClr val="FF0000"/>
                </a:solidFill>
                <a:latin typeface="system-ui"/>
              </a:rPr>
              <a:t>(Hebrews 8:1-2)</a:t>
            </a:r>
            <a:endParaRPr lang="en-US" b="1" i="0" dirty="0">
              <a:solidFill>
                <a:srgbClr val="FF0000"/>
              </a:solidFill>
              <a:effectLst/>
              <a:latin typeface="system-ui"/>
            </a:endParaRPr>
          </a:p>
          <a:p>
            <a:endParaRPr lang="en-US" b="1" dirty="0"/>
          </a:p>
          <a:p>
            <a:br>
              <a:rPr lang="en-US" dirty="0"/>
            </a:br>
            <a:r>
              <a:rPr lang="en-US" i="1" dirty="0"/>
              <a:t>“</a:t>
            </a:r>
            <a:r>
              <a:rPr lang="en-US" b="0" i="1" dirty="0">
                <a:solidFill>
                  <a:srgbClr val="000000"/>
                </a:solidFill>
                <a:effectLst/>
                <a:latin typeface="system-ui"/>
              </a:rPr>
              <a:t>He is the one whom </a:t>
            </a:r>
            <a:r>
              <a:rPr lang="en-US" i="1" dirty="0">
                <a:solidFill>
                  <a:srgbClr val="000000"/>
                </a:solidFill>
                <a:effectLst/>
                <a:latin typeface="system-ui"/>
              </a:rPr>
              <a:t>God</a:t>
            </a:r>
            <a:r>
              <a:rPr lang="en-US" b="0" i="1" dirty="0">
                <a:solidFill>
                  <a:srgbClr val="000000"/>
                </a:solidFill>
                <a:effectLst/>
                <a:latin typeface="system-ui"/>
              </a:rPr>
              <a:t> exalted to His </a:t>
            </a:r>
            <a:r>
              <a:rPr lang="en-US" i="1" dirty="0">
                <a:solidFill>
                  <a:srgbClr val="000000"/>
                </a:solidFill>
                <a:effectLst/>
                <a:latin typeface="system-ui"/>
              </a:rPr>
              <a:t>right hand </a:t>
            </a:r>
            <a:r>
              <a:rPr lang="en-US" b="0" i="1" dirty="0">
                <a:solidFill>
                  <a:srgbClr val="000000"/>
                </a:solidFill>
                <a:effectLst/>
                <a:latin typeface="system-ui"/>
              </a:rPr>
              <a:t>as a Prince and a Savior, to grant repentance to Israel, and forgiveness </a:t>
            </a:r>
            <a:r>
              <a:rPr lang="en-US" i="1" dirty="0">
                <a:solidFill>
                  <a:srgbClr val="000000"/>
                </a:solidFill>
                <a:effectLst/>
                <a:latin typeface="system-ui"/>
              </a:rPr>
              <a:t>of</a:t>
            </a:r>
            <a:r>
              <a:rPr lang="en-US" b="0" i="1" dirty="0">
                <a:solidFill>
                  <a:srgbClr val="000000"/>
                </a:solidFill>
                <a:effectLst/>
                <a:latin typeface="system-ui"/>
              </a:rPr>
              <a:t> sins.”</a:t>
            </a:r>
            <a:br>
              <a:rPr lang="en-US" b="0" i="1" dirty="0">
                <a:solidFill>
                  <a:srgbClr val="000000"/>
                </a:solidFill>
                <a:effectLst/>
                <a:latin typeface="system-ui"/>
              </a:rPr>
            </a:br>
            <a:r>
              <a:rPr lang="en-US" b="1" i="0" dirty="0">
                <a:solidFill>
                  <a:srgbClr val="FF0000"/>
                </a:solidFill>
                <a:effectLst/>
                <a:latin typeface="system-ui"/>
              </a:rPr>
              <a:t>(Acts 5:31)</a:t>
            </a:r>
            <a:endParaRPr lang="en-US" b="1" dirty="0">
              <a:solidFill>
                <a:srgbClr val="FF0000"/>
              </a:solidFill>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7176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b="1" dirty="0"/>
              <a:t>WHERE DOES HE LIVE?</a:t>
            </a:r>
          </a:p>
          <a:p>
            <a:pPr algn="l"/>
            <a:r>
              <a:rPr lang="en-US" sz="2800" b="1" dirty="0">
                <a:latin typeface="system-ui"/>
              </a:rPr>
              <a:t>He lives at the right hand of God</a:t>
            </a:r>
          </a:p>
          <a:p>
            <a:r>
              <a:rPr lang="en-US" b="1" i="1" baseline="30000" dirty="0">
                <a:solidFill>
                  <a:srgbClr val="000000"/>
                </a:solidFill>
                <a:latin typeface="system-ui"/>
              </a:rPr>
              <a:t>“</a:t>
            </a:r>
            <a:r>
              <a:rPr lang="en-US" b="0" i="1" dirty="0">
                <a:solidFill>
                  <a:srgbClr val="000000"/>
                </a:solidFill>
                <a:effectLst/>
                <a:latin typeface="system-ui"/>
              </a:rPr>
              <a:t>But being full of the Holy Spirit, he gazed intently into heaven and saw the glory of God, and Jesus standing at the right hand of God; and he said, ‘Behold, I see the heavens opened up and the Son of Man standing at the right hand of God.’” </a:t>
            </a:r>
            <a:r>
              <a:rPr lang="en-US" b="1" i="0" dirty="0">
                <a:solidFill>
                  <a:srgbClr val="FF0000"/>
                </a:solidFill>
                <a:effectLst/>
                <a:latin typeface="system-ui"/>
              </a:rPr>
              <a:t>(Acts 7:55-56)</a:t>
            </a:r>
          </a:p>
          <a:p>
            <a:endParaRPr lang="en-US" dirty="0">
              <a:solidFill>
                <a:srgbClr val="000000"/>
              </a:solidFill>
              <a:latin typeface="system-ui"/>
            </a:endParaRPr>
          </a:p>
          <a:p>
            <a:r>
              <a:rPr lang="en-US" b="0" i="1" dirty="0">
                <a:solidFill>
                  <a:srgbClr val="000000"/>
                </a:solidFill>
                <a:effectLst/>
                <a:latin typeface="system-ui"/>
              </a:rPr>
              <a:t>“… Christ Jesus is He who died, yes, rather who was raised, who is at the right hand of God, who also intercedes for us.” </a:t>
            </a:r>
            <a:r>
              <a:rPr lang="en-US" b="1" i="0" dirty="0">
                <a:solidFill>
                  <a:srgbClr val="FF0000"/>
                </a:solidFill>
                <a:effectLst/>
                <a:latin typeface="system-ui"/>
              </a:rPr>
              <a:t>(Romans 8:34b)</a:t>
            </a:r>
          </a:p>
          <a:p>
            <a:endParaRPr lang="en-US" dirty="0">
              <a:solidFill>
                <a:srgbClr val="000000"/>
              </a:solidFill>
              <a:latin typeface="system-ui"/>
            </a:endParaRPr>
          </a:p>
          <a:p>
            <a:r>
              <a:rPr lang="en-US" b="0" i="1" dirty="0">
                <a:solidFill>
                  <a:srgbClr val="000000"/>
                </a:solidFill>
                <a:effectLst/>
                <a:latin typeface="system-ui"/>
              </a:rPr>
              <a:t>“Therefore if you have been raised up with Christ, keep seeking the things above, where Christ is, seated at the </a:t>
            </a:r>
            <a:r>
              <a:rPr lang="en-US" i="1" dirty="0">
                <a:solidFill>
                  <a:srgbClr val="000000"/>
                </a:solidFill>
                <a:effectLst/>
                <a:latin typeface="system-ui"/>
              </a:rPr>
              <a:t>right hand of God</a:t>
            </a:r>
            <a:r>
              <a:rPr lang="en-US" b="0" i="1" dirty="0">
                <a:solidFill>
                  <a:srgbClr val="000000"/>
                </a:solidFill>
                <a:effectLst/>
                <a:latin typeface="system-ui"/>
              </a:rPr>
              <a:t>.” </a:t>
            </a:r>
            <a:r>
              <a:rPr lang="en-US" b="1" i="0" dirty="0">
                <a:solidFill>
                  <a:srgbClr val="FF0000"/>
                </a:solidFill>
                <a:effectLst/>
                <a:latin typeface="system-ui"/>
              </a:rPr>
              <a:t>(Colossians 3:1)</a:t>
            </a:r>
            <a:endParaRPr lang="en-US" b="1" dirty="0">
              <a:solidFill>
                <a:srgbClr val="FF0000"/>
              </a:solidFill>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4446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lnSpcReduction="10000"/>
          </a:bodyPr>
          <a:lstStyle/>
          <a:p>
            <a:r>
              <a:rPr lang="en-US" b="1" dirty="0"/>
              <a:t>WHERE DOES HE LIVE?</a:t>
            </a:r>
          </a:p>
          <a:p>
            <a:pPr algn="l"/>
            <a:r>
              <a:rPr lang="en-US" sz="2800" b="1" dirty="0">
                <a:latin typeface="system-ui"/>
              </a:rPr>
              <a:t>He lives at the right hand of God</a:t>
            </a:r>
          </a:p>
          <a:p>
            <a:r>
              <a:rPr lang="en-US" i="1" dirty="0">
                <a:solidFill>
                  <a:srgbClr val="000000"/>
                </a:solidFill>
                <a:effectLst/>
                <a:latin typeface="system-ui"/>
              </a:rPr>
              <a:t>“… </a:t>
            </a:r>
            <a:r>
              <a:rPr lang="en-US" b="0" i="1" dirty="0">
                <a:solidFill>
                  <a:srgbClr val="000000"/>
                </a:solidFill>
                <a:effectLst/>
                <a:latin typeface="system-ui"/>
              </a:rPr>
              <a:t>but He, having offered one sacrifice for sins for all time, </a:t>
            </a:r>
            <a:r>
              <a:rPr lang="en-US" b="0" i="1" cap="small" dirty="0">
                <a:solidFill>
                  <a:srgbClr val="000000"/>
                </a:solidFill>
                <a:effectLst/>
                <a:latin typeface="system-ui"/>
              </a:rPr>
              <a:t>sat down at the right hand of God</a:t>
            </a:r>
            <a:r>
              <a:rPr lang="en-US" b="0" i="1" dirty="0">
                <a:solidFill>
                  <a:srgbClr val="000000"/>
                </a:solidFill>
                <a:effectLst/>
                <a:latin typeface="system-ui"/>
              </a:rPr>
              <a:t>, waiting from that time onward </a:t>
            </a:r>
            <a:r>
              <a:rPr lang="en-US" b="0" i="1" cap="small" dirty="0">
                <a:solidFill>
                  <a:srgbClr val="000000"/>
                </a:solidFill>
                <a:effectLst/>
                <a:latin typeface="system-ui"/>
              </a:rPr>
              <a:t>until His enemies be made a footstool for His feet</a:t>
            </a:r>
            <a:r>
              <a:rPr lang="en-US" b="0" i="1" dirty="0">
                <a:solidFill>
                  <a:srgbClr val="000000"/>
                </a:solidFill>
                <a:effectLst/>
                <a:latin typeface="system-ui"/>
              </a:rPr>
              <a:t>.”</a:t>
            </a:r>
            <a:r>
              <a:rPr lang="en-US" b="0" i="0" dirty="0">
                <a:solidFill>
                  <a:srgbClr val="000000"/>
                </a:solidFill>
                <a:effectLst/>
                <a:latin typeface="system-ui"/>
              </a:rPr>
              <a:t> </a:t>
            </a:r>
            <a:r>
              <a:rPr lang="en-US" b="1" i="0" dirty="0">
                <a:solidFill>
                  <a:srgbClr val="FF0000"/>
                </a:solidFill>
                <a:effectLst/>
                <a:latin typeface="system-ui"/>
              </a:rPr>
              <a:t>(Hebrews 10:12-13)</a:t>
            </a:r>
          </a:p>
          <a:p>
            <a:endParaRPr lang="en-US" dirty="0">
              <a:solidFill>
                <a:srgbClr val="000000"/>
              </a:solidFill>
              <a:latin typeface="system-ui"/>
            </a:endParaRPr>
          </a:p>
          <a:p>
            <a:r>
              <a:rPr lang="en-US" b="0" i="1" dirty="0">
                <a:solidFill>
                  <a:srgbClr val="000000"/>
                </a:solidFill>
                <a:effectLst/>
                <a:latin typeface="system-ui"/>
              </a:rPr>
              <a:t>“… fixing our eyes on Jesus, the author and perfecter of faith, who for the joy set before Him endured the cross, despising the shame, and has sat down at the right hand of the throne of God.”</a:t>
            </a:r>
            <a:r>
              <a:rPr lang="en-US" b="0" i="0" dirty="0">
                <a:solidFill>
                  <a:srgbClr val="000000"/>
                </a:solidFill>
                <a:effectLst/>
                <a:latin typeface="system-ui"/>
              </a:rPr>
              <a:t> </a:t>
            </a:r>
            <a:br>
              <a:rPr lang="en-US" b="0" i="0" dirty="0">
                <a:solidFill>
                  <a:srgbClr val="000000"/>
                </a:solidFill>
                <a:effectLst/>
                <a:latin typeface="system-ui"/>
              </a:rPr>
            </a:br>
            <a:r>
              <a:rPr lang="en-US" b="1" i="0" dirty="0">
                <a:solidFill>
                  <a:srgbClr val="FF0000"/>
                </a:solidFill>
                <a:effectLst/>
                <a:latin typeface="system-ui"/>
              </a:rPr>
              <a:t>(Hebrews 12:2)</a:t>
            </a:r>
          </a:p>
          <a:p>
            <a:endParaRPr lang="en-US" dirty="0">
              <a:solidFill>
                <a:srgbClr val="000000"/>
              </a:solidFill>
              <a:latin typeface="system-ui"/>
            </a:endParaRPr>
          </a:p>
          <a:p>
            <a:r>
              <a:rPr lang="en-US" b="0" i="1" dirty="0">
                <a:solidFill>
                  <a:srgbClr val="000000"/>
                </a:solidFill>
                <a:effectLst/>
                <a:latin typeface="system-ui"/>
              </a:rPr>
              <a:t>“Corresponding to that, baptism now saves you – not the removal of dirt from the flesh, but an appeal to God for a good conscience – through the resurrection of Jesus Christ, who is at the right hand of God, having gone into heaven, after angels and authorities and powers had been subjected to Him.” </a:t>
            </a:r>
            <a:r>
              <a:rPr lang="en-US" b="1" i="0" dirty="0">
                <a:solidFill>
                  <a:srgbClr val="FF0000"/>
                </a:solidFill>
                <a:effectLst/>
                <a:latin typeface="system-ui"/>
              </a:rPr>
              <a:t>(1 Peter 3:21-22)</a:t>
            </a:r>
            <a:endParaRPr lang="en-US" b="1" dirty="0">
              <a:solidFill>
                <a:srgbClr val="FF0000"/>
              </a:solidFill>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9102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D96E3F-159B-4733-BE61-1AAB43A59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02B2A-E3B3-4965-8D55-B58E5405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00F6A3E-E80B-22A3-4F5D-4230D8BDF2A7}"/>
              </a:ext>
            </a:extLst>
          </p:cNvPr>
          <p:cNvSpPr>
            <a:spLocks noGrp="1"/>
          </p:cNvSpPr>
          <p:nvPr>
            <p:ph type="ctrTitle"/>
          </p:nvPr>
        </p:nvSpPr>
        <p:spPr>
          <a:xfrm>
            <a:off x="2653866" y="66934"/>
            <a:ext cx="3679530" cy="833920"/>
          </a:xfrm>
        </p:spPr>
        <p:txBody>
          <a:bodyPr anchor="b">
            <a:normAutofit/>
          </a:bodyPr>
          <a:lstStyle/>
          <a:p>
            <a:r>
              <a:rPr lang="en-US" sz="5400" b="1" dirty="0"/>
              <a:t>HE LIVES</a:t>
            </a:r>
          </a:p>
        </p:txBody>
      </p:sp>
      <p:sp>
        <p:nvSpPr>
          <p:cNvPr id="3" name="Subtitle 2">
            <a:extLst>
              <a:ext uri="{FF2B5EF4-FFF2-40B4-BE49-F238E27FC236}">
                <a16:creationId xmlns:a16="http://schemas.microsoft.com/office/drawing/2014/main" id="{84715CA1-A868-7A9F-9387-FB9AC363DD1D}"/>
              </a:ext>
            </a:extLst>
          </p:cNvPr>
          <p:cNvSpPr>
            <a:spLocks noGrp="1"/>
          </p:cNvSpPr>
          <p:nvPr>
            <p:ph type="subTitle" idx="1"/>
          </p:nvPr>
        </p:nvSpPr>
        <p:spPr>
          <a:xfrm>
            <a:off x="311573" y="1070186"/>
            <a:ext cx="8608907" cy="5720879"/>
          </a:xfrm>
        </p:spPr>
        <p:txBody>
          <a:bodyPr anchor="t">
            <a:normAutofit/>
          </a:bodyPr>
          <a:lstStyle/>
          <a:p>
            <a:r>
              <a:rPr lang="en-US" b="1" dirty="0"/>
              <a:t>WHERE DOES HE LIVE?</a:t>
            </a:r>
          </a:p>
          <a:p>
            <a:pPr algn="l"/>
            <a:r>
              <a:rPr lang="en-US" sz="2800" b="1" dirty="0">
                <a:latin typeface="system-ui"/>
              </a:rPr>
              <a:t>He lives with the Father</a:t>
            </a:r>
          </a:p>
          <a:p>
            <a:r>
              <a:rPr lang="en-US" b="0" i="1" dirty="0">
                <a:solidFill>
                  <a:srgbClr val="000000"/>
                </a:solidFill>
                <a:effectLst/>
                <a:latin typeface="system-ui"/>
              </a:rPr>
              <a:t>“‘Do not let your heart be troubled; believe in God, believe also in Me. In My Father’s house are many dwelling places; if it were not so, I would have told you; for I go to prepare a place for you. If I go and prepare a place for you, I will come again and receive you to Myself, that where I am, there you may be also. And you know the way where I am going.’ Thomas said to Him, ‘Lord, we do not know where You are going, how do we know the way?’ Jesus said to him,</a:t>
            </a:r>
            <a:r>
              <a:rPr lang="en-US" i="1" dirty="0">
                <a:solidFill>
                  <a:srgbClr val="000000"/>
                </a:solidFill>
                <a:latin typeface="system-ui"/>
              </a:rPr>
              <a:t> ‘</a:t>
            </a:r>
            <a:r>
              <a:rPr lang="en-US" b="0" i="1" dirty="0">
                <a:solidFill>
                  <a:srgbClr val="000000"/>
                </a:solidFill>
                <a:effectLst/>
                <a:latin typeface="system-ui"/>
              </a:rPr>
              <a:t>I am the way, and the truth, and the life; no one comes to the Father but through Me.’” </a:t>
            </a:r>
            <a:r>
              <a:rPr lang="en-US" b="1" i="0" dirty="0">
                <a:solidFill>
                  <a:srgbClr val="FF0000"/>
                </a:solidFill>
                <a:effectLst/>
                <a:latin typeface="system-ui"/>
              </a:rPr>
              <a:t>(John 14:1-6)</a:t>
            </a:r>
          </a:p>
          <a:p>
            <a:endParaRPr lang="en-US" dirty="0">
              <a:solidFill>
                <a:srgbClr val="000000"/>
              </a:solidFill>
              <a:latin typeface="system-ui"/>
            </a:endParaRPr>
          </a:p>
          <a:p>
            <a:r>
              <a:rPr lang="en-US" b="0" i="1" dirty="0">
                <a:solidFill>
                  <a:srgbClr val="000000"/>
                </a:solidFill>
                <a:effectLst/>
                <a:latin typeface="system-ui"/>
              </a:rPr>
              <a:t>“Now, Father, glorify Me together with Yourself, with the glory which I had with You before the world was.” </a:t>
            </a:r>
            <a:r>
              <a:rPr lang="en-US" b="1" i="0" dirty="0">
                <a:solidFill>
                  <a:srgbClr val="FF0000"/>
                </a:solidFill>
                <a:effectLst/>
                <a:latin typeface="system-ui"/>
              </a:rPr>
              <a:t>(John 17:5)</a:t>
            </a:r>
            <a:endParaRPr lang="en-US" b="1" dirty="0">
              <a:solidFill>
                <a:srgbClr val="FF0000"/>
              </a:solidFill>
            </a:endParaRPr>
          </a:p>
        </p:txBody>
      </p:sp>
      <p:grpSp>
        <p:nvGrpSpPr>
          <p:cNvPr id="52" name="Group 51">
            <a:extLst>
              <a:ext uri="{FF2B5EF4-FFF2-40B4-BE49-F238E27FC236}">
                <a16:creationId xmlns:a16="http://schemas.microsoft.com/office/drawing/2014/main" id="{EC505F6D-25F2-479B-AEEE-66F34B3FB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298"/>
            <a:ext cx="1886210" cy="2174333"/>
            <a:chOff x="-305" y="-4155"/>
            <a:chExt cx="2514948" cy="2174333"/>
          </a:xfrm>
        </p:grpSpPr>
        <p:sp>
          <p:nvSpPr>
            <p:cNvPr id="13" name="Freeform: Shape 12">
              <a:extLst>
                <a:ext uri="{FF2B5EF4-FFF2-40B4-BE49-F238E27FC236}">
                  <a16:creationId xmlns:a16="http://schemas.microsoft.com/office/drawing/2014/main" id="{95C49ED7-EC50-4D2C-A945-D4907F081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29A8266C-3886-4618-B2EB-EA7FE32CE6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4610CF-D689-4B1B-A7FB-1CE14209E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4" name="Freeform: Shape 53">
              <a:extLst>
                <a:ext uri="{FF2B5EF4-FFF2-40B4-BE49-F238E27FC236}">
                  <a16:creationId xmlns:a16="http://schemas.microsoft.com/office/drawing/2014/main" id="{8DA7C44F-B555-41AC-95A7-645015293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6C0A542E-DBAB-412E-9F06-247CFE5FB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5625413" y="1307950"/>
            <a:ext cx="4826538" cy="2210637"/>
            <a:chOff x="6867015" y="-1"/>
            <a:chExt cx="5324985" cy="3251912"/>
          </a:xfrm>
          <a:solidFill>
            <a:schemeClr val="accent5">
              <a:alpha val="5000"/>
            </a:schemeClr>
          </a:solidFill>
        </p:grpSpPr>
        <p:sp>
          <p:nvSpPr>
            <p:cNvPr id="19" name="Freeform: Shape 18">
              <a:extLst>
                <a:ext uri="{FF2B5EF4-FFF2-40B4-BE49-F238E27FC236}">
                  <a16:creationId xmlns:a16="http://schemas.microsoft.com/office/drawing/2014/main" id="{B41E2FAC-3A8F-4977-ACC1-92B455FD4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264E774-D8C6-4806-9911-955DD8039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450CBAC-6145-4598-BA48-1EB500923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C1451637-F91B-479F-8251-660E22819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6049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859</TotalTime>
  <Words>2754</Words>
  <Application>Microsoft Office PowerPoint</Application>
  <PresentationFormat>On-screen Show (4:3)</PresentationFormat>
  <Paragraphs>128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system-ui</vt:lpstr>
      <vt:lpstr>Office Theme</vt:lpstr>
      <vt:lpstr>HE LIVES</vt:lpstr>
      <vt:lpstr>HE LIVES</vt:lpstr>
      <vt:lpstr>HE LIVES</vt:lpstr>
      <vt:lpstr>HE LIVES</vt:lpstr>
      <vt:lpstr>HE LIVES</vt:lpstr>
      <vt:lpstr>HE LIVES</vt:lpstr>
      <vt:lpstr>HE LIVES</vt:lpstr>
      <vt:lpstr>HE LIVES</vt:lpstr>
      <vt:lpstr>HE LIVES</vt:lpstr>
      <vt:lpstr>HE LIVES</vt:lpstr>
      <vt:lpstr>HE LIVES</vt:lpstr>
      <vt:lpstr>HE LIVES</vt:lpstr>
      <vt:lpstr>HE LIVES</vt:lpstr>
      <vt:lpstr>HE LIVES</vt:lpstr>
      <vt:lpstr>HE LIVES</vt:lpstr>
      <vt:lpstr>HE LIVES</vt:lpstr>
      <vt:lpstr>HE LIVES</vt:lpstr>
      <vt:lpstr>GOD’S PLAN OF SALVATION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LIVES</dc:title>
  <dc:creator>Childs, Randall</dc:creator>
  <cp:lastModifiedBy>Richard Lidh</cp:lastModifiedBy>
  <cp:revision>9</cp:revision>
  <cp:lastPrinted>2023-12-03T02:45:47Z</cp:lastPrinted>
  <dcterms:created xsi:type="dcterms:W3CDTF">2023-11-26T02:17:04Z</dcterms:created>
  <dcterms:modified xsi:type="dcterms:W3CDTF">2023-12-03T03:19:25Z</dcterms:modified>
</cp:coreProperties>
</file>